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83" r:id="rId5"/>
    <p:sldId id="285" r:id="rId6"/>
    <p:sldId id="281" r:id="rId7"/>
    <p:sldId id="290" r:id="rId8"/>
    <p:sldId id="287" r:id="rId9"/>
    <p:sldId id="288" r:id="rId10"/>
    <p:sldId id="289" r:id="rId11"/>
    <p:sldId id="291" r:id="rId12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4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27C469-ACFF-4885-8661-8646291D235F}" v="3" dt="2022-03-13T07:38:31.4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19" autoAdjust="0"/>
  </p:normalViewPr>
  <p:slideViewPr>
    <p:cSldViewPr snapToGrid="0">
      <p:cViewPr varScale="1">
        <p:scale>
          <a:sx n="116" d="100"/>
          <a:sy n="116" d="100"/>
        </p:scale>
        <p:origin x="42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3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arina Obergöker" userId="84924f95e7b66ac0" providerId="LiveId" clId="{2627C469-ACFF-4885-8661-8646291D235F}"/>
    <pc:docChg chg="addSld delSld modSld">
      <pc:chgData name="Katharina Obergöker" userId="84924f95e7b66ac0" providerId="LiveId" clId="{2627C469-ACFF-4885-8661-8646291D235F}" dt="2022-03-13T07:40:30.195" v="4" actId="2696"/>
      <pc:docMkLst>
        <pc:docMk/>
      </pc:docMkLst>
      <pc:sldChg chg="del setBg">
        <pc:chgData name="Katharina Obergöker" userId="84924f95e7b66ac0" providerId="LiveId" clId="{2627C469-ACFF-4885-8661-8646291D235F}" dt="2022-03-13T07:40:30.195" v="4" actId="2696"/>
        <pc:sldMkLst>
          <pc:docMk/>
          <pc:sldMk cId="2269823727" sldId="282"/>
        </pc:sldMkLst>
      </pc:sldChg>
      <pc:sldChg chg="new del">
        <pc:chgData name="Katharina Obergöker" userId="84924f95e7b66ac0" providerId="LiveId" clId="{2627C469-ACFF-4885-8661-8646291D235F}" dt="2022-03-13T07:37:09.564" v="1" actId="2696"/>
        <pc:sldMkLst>
          <pc:docMk/>
          <pc:sldMk cId="2453894984" sldId="2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61137-B2F4-44A2-AEA9-B8D72975A05F}" type="datetime1">
              <a:rPr lang="de-DE" smtClean="0"/>
              <a:t>13.03.2022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E3065-8A24-47C9-A843-0DFEC08A77C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3876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46253B-BE88-45C5-9ABC-A8414C168BD1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011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20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82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264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959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534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de-DE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453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58FE69-3F99-4550-AA00-A7FF61BF76EA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 descr="Slate-V2-HD-panoPhotoInset.png">
            <a:extLst>
              <a:ext uri="{FF2B5EF4-FFF2-40B4-BE49-F238E27FC236}">
                <a16:creationId xmlns:a16="http://schemas.microsoft.com/office/drawing/2014/main" xmlns="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1AEB60-0CF2-4FDF-8809-8AC51494D5F5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8AF836-13A8-46EF-A2AE-6F658367FD73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1DFE2F-C573-4D62-882A-E8846EF03C0C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8E20CA-0CA2-4574-B1D6-69C8C65EED42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Textplatzhalt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9B9F8F-6639-463B-9FB3-42044123F51F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Slate-V2-HD-3colPhotoInset.png">
            <a:extLst>
              <a:ext uri="{FF2B5EF4-FFF2-40B4-BE49-F238E27FC236}">
                <a16:creationId xmlns:a16="http://schemas.microsoft.com/office/drawing/2014/main" xmlns="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Bild 35" descr="Slate-V2-HD-3colPhotoInset.png">
            <a:extLst>
              <a:ext uri="{FF2B5EF4-FFF2-40B4-BE49-F238E27FC236}">
                <a16:creationId xmlns:a16="http://schemas.microsoft.com/office/drawing/2014/main" xmlns="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Bild 36" descr="Slate-V2-HD-3colPhotoInset.png">
            <a:extLst>
              <a:ext uri="{FF2B5EF4-FFF2-40B4-BE49-F238E27FC236}">
                <a16:creationId xmlns:a16="http://schemas.microsoft.com/office/drawing/2014/main" xmlns="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el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9E6A23-504C-403E-B76B-B05505FCD76B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68F14C-D4F1-40B6-B1AD-A03EDAA6725D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C8E1CE-31A4-4DC1-9A14-A1FDAD407674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E3744A-5A44-4BFF-92AA-16DA5E94BB83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 descr="Slate-V2-HD-compPhotoInset.png">
            <a:extLst>
              <a:ext uri="{FF2B5EF4-FFF2-40B4-BE49-F238E27FC236}">
                <a16:creationId xmlns:a16="http://schemas.microsoft.com/office/drawing/2014/main" xmlns="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Bild 20" descr="Slate-V2-HD-compPhotoInset.png">
            <a:extLst>
              <a:ext uri="{FF2B5EF4-FFF2-40B4-BE49-F238E27FC236}">
                <a16:creationId xmlns:a16="http://schemas.microsoft.com/office/drawing/2014/main" xmlns="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EDD9AE-23AE-4EB7-B3DB-242A1D8478FB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42FB20-1F3E-43B9-A22C-6B636C25391A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7D78AD-A707-44D8-98C7-2E5BF17C114E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CDB1FF-C55B-4D31-A515-83B796043DD6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d 21" descr="Slate-V2-HD-vertPhotoInset.png">
            <a:extLst>
              <a:ext uri="{FF2B5EF4-FFF2-40B4-BE49-F238E27FC236}">
                <a16:creationId xmlns:a16="http://schemas.microsoft.com/office/drawing/2014/main" xmlns="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B3AE0C-9D3B-493D-AE1C-E837EBD1A420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68BEABDA-98C7-4D1F-B6BB-CA7E2F630F9B}" type="datetime1">
              <a:rPr lang="de-DE" noProof="0" smtClean="0"/>
              <a:t>13.03.2022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l="20077" r="11322"/>
          <a:stretch/>
        </p:blipFill>
        <p:spPr>
          <a:xfrm>
            <a:off x="5149489" y="22654"/>
            <a:ext cx="7042511" cy="686623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t="21702" r="559" b="2524"/>
          <a:stretch/>
        </p:blipFill>
        <p:spPr>
          <a:xfrm>
            <a:off x="-1" y="-2388"/>
            <a:ext cx="6021860" cy="68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7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hteck 54">
            <a:extLst>
              <a:ext uri="{FF2B5EF4-FFF2-40B4-BE49-F238E27FC236}">
                <a16:creationId xmlns:a16="http://schemas.microsoft.com/office/drawing/2014/main" xmlns="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Bild 2">
            <a:extLst>
              <a:ext uri="{FF2B5EF4-FFF2-40B4-BE49-F238E27FC236}">
                <a16:creationId xmlns:a16="http://schemas.microsoft.com/office/drawing/2014/main" xmlns="" id="{72B2D6DE-C9B5-4678-91EF-77E85F235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Bild 56">
            <a:extLst>
              <a:ext uri="{FF2B5EF4-FFF2-40B4-BE49-F238E27FC236}">
                <a16:creationId xmlns:a16="http://schemas.microsoft.com/office/drawing/2014/main" xmlns="" id="{B536FA4E-0152-4E27-91DA-0FC22D184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de-DE" sz="4000" dirty="0"/>
              <a:t>	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971" y="609600"/>
            <a:ext cx="5340234" cy="3571876"/>
          </a:xfrm>
        </p:spPr>
        <p:txBody>
          <a:bodyPr rtlCol="0" anchor="t">
            <a:normAutofit/>
          </a:bodyPr>
          <a:lstStyle/>
          <a:p>
            <a:pPr rtl="0"/>
            <a:r>
              <a:rPr lang="de-DE" sz="2000" dirty="0">
                <a:solidFill>
                  <a:schemeClr val="tx1"/>
                </a:solidFill>
                <a:effectLst/>
              </a:rPr>
              <a:t>18,27 Mio. Einwohner*innen in Deutschland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sind über </a:t>
            </a:r>
            <a:r>
              <a:rPr lang="de-DE" sz="2000" dirty="0">
                <a:solidFill>
                  <a:schemeClr val="tx1"/>
                </a:solidFill>
                <a:effectLst/>
              </a:rPr>
              <a:t>65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Jahre </a:t>
            </a:r>
          </a:p>
          <a:p>
            <a:pPr rtl="0"/>
            <a:r>
              <a:rPr lang="de-DE" sz="2000" dirty="0" smtClean="0">
                <a:solidFill>
                  <a:schemeClr val="tx1"/>
                </a:solidFill>
                <a:effectLst/>
              </a:rPr>
              <a:t>Besonders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ältere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Menschen leiden unter den Corona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bedingten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Kontaktbeschränkungen</a:t>
            </a:r>
            <a:endParaRPr lang="de-DE" sz="2000" dirty="0" smtClean="0">
              <a:solidFill>
                <a:schemeClr val="tx1"/>
              </a:solidFill>
              <a:effectLst/>
            </a:endParaRPr>
          </a:p>
          <a:p>
            <a:r>
              <a:rPr lang="de-DE" sz="2000" dirty="0">
                <a:solidFill>
                  <a:schemeClr val="tx1"/>
                </a:solidFill>
                <a:effectLst/>
              </a:rPr>
              <a:t>Zahlreiche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Studien </a:t>
            </a:r>
            <a:r>
              <a:rPr lang="de-DE" sz="2000" dirty="0">
                <a:solidFill>
                  <a:schemeClr val="tx1"/>
                </a:solidFill>
                <a:effectLst/>
              </a:rPr>
              <a:t>weisen soziale Isolation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als Risikofaktor </a:t>
            </a:r>
            <a:r>
              <a:rPr lang="de-DE" sz="2000" dirty="0">
                <a:solidFill>
                  <a:schemeClr val="tx1"/>
                </a:solidFill>
                <a:effectLst/>
              </a:rPr>
              <a:t>für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Erkrankungen und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eine erhöhte Sterberate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aus</a:t>
            </a:r>
            <a:endParaRPr lang="de-DE" sz="2000" dirty="0">
              <a:solidFill>
                <a:schemeClr val="tx1"/>
              </a:solidFill>
              <a:effectLst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6897C26A-6510-4567-BB3C-5EB1BDB2D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891" y="1037159"/>
            <a:ext cx="4164974" cy="520748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AB95041E-D51F-41E7-A6DD-4C4969EEE4C1}"/>
              </a:ext>
            </a:extLst>
          </p:cNvPr>
          <p:cNvSpPr txBox="1"/>
          <p:nvPr/>
        </p:nvSpPr>
        <p:spPr>
          <a:xfrm>
            <a:off x="6685005" y="5411450"/>
            <a:ext cx="502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Quelle: </a:t>
            </a:r>
            <a:endParaRPr lang="de-DE" sz="1200" dirty="0" smtClean="0"/>
          </a:p>
          <a:p>
            <a:r>
              <a:rPr lang="de-DE" sz="1200" dirty="0" err="1"/>
              <a:t>Pantel</a:t>
            </a:r>
            <a:r>
              <a:rPr lang="de-DE" sz="1200" dirty="0"/>
              <a:t>, J. (2021). Gesundheitliche Risiken von Einsamkeit und sozialer Isolation im Alter. In: Ethikforum. Geriatrie-Report 2021. Ausgabe 16. S. 6-8. </a:t>
            </a:r>
          </a:p>
          <a:p>
            <a:r>
              <a:rPr lang="de-DE" sz="1200" dirty="0" smtClean="0"/>
              <a:t>Deutschland </a:t>
            </a:r>
            <a:r>
              <a:rPr lang="de-DE" sz="1200" dirty="0"/>
              <a:t>nach Altersgruppe in den Jahren 2015 bis 2019</a:t>
            </a:r>
          </a:p>
          <a:p>
            <a:r>
              <a:rPr lang="de-DE" sz="1200" dirty="0"/>
              <a:t>Statistisches Bundesamt (2022): Umfrage zu Werteorientierung der Generation 60plus 2021</a:t>
            </a:r>
          </a:p>
          <a:p>
            <a:r>
              <a:rPr lang="de-DE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392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hteck 54">
            <a:extLst>
              <a:ext uri="{FF2B5EF4-FFF2-40B4-BE49-F238E27FC236}">
                <a16:creationId xmlns:a16="http://schemas.microsoft.com/office/drawing/2014/main" xmlns="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323364" y="267580"/>
            <a:ext cx="4250724" cy="6322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de-DE" sz="4000" dirty="0"/>
              <a:t>	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56" y="528320"/>
            <a:ext cx="5125973" cy="447506"/>
          </a:xfrm>
        </p:spPr>
        <p:txBody>
          <a:bodyPr rtlCol="0" anchor="t">
            <a:noAutofit/>
          </a:bodyPr>
          <a:lstStyle/>
          <a:p>
            <a:pPr marL="36900" indent="0" rtl="0">
              <a:buNone/>
            </a:pPr>
            <a:r>
              <a:rPr lang="de-DE" sz="2400" dirty="0">
                <a:solidFill>
                  <a:schemeClr val="tx1"/>
                </a:solidFill>
                <a:effectLst/>
              </a:rPr>
              <a:t>Unsere Lösung: </a:t>
            </a:r>
          </a:p>
        </p:txBody>
      </p:sp>
      <p:sp>
        <p:nvSpPr>
          <p:cNvPr id="6" name="AutoShape 2" descr="https://3c-bap.web.de/mail/client/attachment/thumbnail/tatt0_2---tmai16dbe5a29aaa43fc/800/600;jsessionid=8930CFCB452CB9B83C20F8F86B1B7AE4-n4.bap42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7" y="3390969"/>
            <a:ext cx="2214882" cy="2092961"/>
          </a:xfrm>
          <a:prstGeom prst="rect">
            <a:avLst/>
          </a:prstGeom>
        </p:spPr>
      </p:pic>
      <p:sp>
        <p:nvSpPr>
          <p:cNvPr id="16" name="Inhaltsplatzhalt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 txBox="1">
            <a:spLocks/>
          </p:cNvSpPr>
          <p:nvPr/>
        </p:nvSpPr>
        <p:spPr>
          <a:xfrm>
            <a:off x="620848" y="1094018"/>
            <a:ext cx="5340234" cy="357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Eine </a:t>
            </a:r>
            <a:r>
              <a:rPr lang="de-DE" sz="2000" dirty="0">
                <a:solidFill>
                  <a:schemeClr val="tx1"/>
                </a:solidFill>
                <a:effectLst/>
              </a:rPr>
              <a:t>unkomplizierte und lokale Aktivitäten App für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Senior*innen</a:t>
            </a:r>
            <a:r>
              <a:rPr lang="de-DE" sz="2400" dirty="0" smtClean="0">
                <a:solidFill>
                  <a:schemeClr val="tx1"/>
                </a:solidFill>
                <a:effectLst/>
              </a:rPr>
              <a:t>:</a:t>
            </a:r>
            <a:endParaRPr lang="de-DE" sz="2000" dirty="0">
              <a:solidFill>
                <a:schemeClr val="tx1"/>
              </a:solidFill>
              <a:effectLst/>
            </a:endParaRPr>
          </a:p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Senior*innen </a:t>
            </a:r>
            <a:r>
              <a:rPr lang="de-DE" sz="2000" dirty="0">
                <a:solidFill>
                  <a:schemeClr val="tx1"/>
                </a:solidFill>
                <a:effectLst/>
              </a:rPr>
              <a:t>können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an Aktivitäten anderer Senior*innen teilnehmen und eigene Aktivitäten erstellen</a:t>
            </a:r>
            <a:endParaRPr lang="de-DE" sz="2000" dirty="0">
              <a:solidFill>
                <a:schemeClr val="tx1"/>
              </a:solidFill>
              <a:effectLst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5"/>
          <a:srcRect t="298" r="839" b="370"/>
          <a:stretch/>
        </p:blipFill>
        <p:spPr>
          <a:xfrm>
            <a:off x="7930388" y="528320"/>
            <a:ext cx="3036676" cy="575818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6"/>
          <a:srcRect l="14399" r="5767"/>
          <a:stretch/>
        </p:blipFill>
        <p:spPr>
          <a:xfrm>
            <a:off x="3279874" y="3390968"/>
            <a:ext cx="2529016" cy="2092961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854347" y="5585253"/>
            <a:ext cx="4954543" cy="288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rgbClr val="044559"/>
                </a:solidFill>
              </a:rPr>
              <a:t>Gemeinsamkeit gegen Einsamkeit</a:t>
            </a:r>
            <a:endParaRPr lang="de-DE" b="1" dirty="0">
              <a:solidFill>
                <a:srgbClr val="0445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87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hteck 54">
            <a:extLst>
              <a:ext uri="{FF2B5EF4-FFF2-40B4-BE49-F238E27FC236}">
                <a16:creationId xmlns:a16="http://schemas.microsoft.com/office/drawing/2014/main" xmlns="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323364" y="267580"/>
            <a:ext cx="4250724" cy="6322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de-DE" sz="4000" dirty="0"/>
              <a:t>	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56" y="528320"/>
            <a:ext cx="5125973" cy="447506"/>
          </a:xfrm>
        </p:spPr>
        <p:txBody>
          <a:bodyPr rtlCol="0" anchor="t">
            <a:noAutofit/>
          </a:bodyPr>
          <a:lstStyle/>
          <a:p>
            <a:pPr marL="36900" indent="0" rtl="0">
              <a:buNone/>
            </a:pPr>
            <a:r>
              <a:rPr lang="de-DE" sz="2400" dirty="0">
                <a:solidFill>
                  <a:schemeClr val="tx1"/>
                </a:solidFill>
                <a:effectLst/>
              </a:rPr>
              <a:t>Unsere Lösung: </a:t>
            </a:r>
          </a:p>
        </p:txBody>
      </p:sp>
      <p:sp>
        <p:nvSpPr>
          <p:cNvPr id="6" name="AutoShape 2" descr="https://3c-bap.web.de/mail/client/attachment/thumbnail/tatt0_2---tmai16dbe5a29aaa43fc/800/600;jsessionid=8930CFCB452CB9B83C20F8F86B1B7AE4-n4.bap42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 txBox="1">
            <a:spLocks/>
          </p:cNvSpPr>
          <p:nvPr/>
        </p:nvSpPr>
        <p:spPr>
          <a:xfrm>
            <a:off x="620848" y="1094018"/>
            <a:ext cx="5340234" cy="357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Eine </a:t>
            </a:r>
            <a:r>
              <a:rPr lang="de-DE" sz="2000" dirty="0">
                <a:solidFill>
                  <a:schemeClr val="tx1"/>
                </a:solidFill>
                <a:effectLst/>
              </a:rPr>
              <a:t>unkomplizierte und lokale Aktivitäten App für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Senior*innen</a:t>
            </a:r>
            <a:r>
              <a:rPr lang="de-DE" sz="2400" dirty="0" smtClean="0">
                <a:solidFill>
                  <a:schemeClr val="tx1"/>
                </a:solidFill>
                <a:effectLst/>
              </a:rPr>
              <a:t>:</a:t>
            </a:r>
            <a:endParaRPr lang="de-DE" sz="2000" dirty="0">
              <a:solidFill>
                <a:schemeClr val="tx1"/>
              </a:solidFill>
              <a:effectLst/>
            </a:endParaRPr>
          </a:p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Senior*innen </a:t>
            </a:r>
            <a:r>
              <a:rPr lang="de-DE" sz="2000" dirty="0">
                <a:solidFill>
                  <a:schemeClr val="tx1"/>
                </a:solidFill>
                <a:effectLst/>
              </a:rPr>
              <a:t>können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an Aktivitäten anderer Senior*innen teilnehmen und eigene Aktivitäten erstellen</a:t>
            </a:r>
            <a:endParaRPr lang="de-DE" sz="2000" dirty="0">
              <a:solidFill>
                <a:schemeClr val="tx1"/>
              </a:solidFill>
              <a:effectLst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7" y="3390969"/>
            <a:ext cx="2214882" cy="209296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5"/>
          <a:srcRect l="14399" r="5767"/>
          <a:stretch/>
        </p:blipFill>
        <p:spPr>
          <a:xfrm>
            <a:off x="3279874" y="3390968"/>
            <a:ext cx="2529016" cy="209296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854347" y="5585253"/>
            <a:ext cx="4954543" cy="288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rgbClr val="044559"/>
                </a:solidFill>
              </a:rPr>
              <a:t>Gemeinsamkeit gegen Einsamkeit</a:t>
            </a:r>
            <a:endParaRPr lang="de-DE" b="1" dirty="0">
              <a:solidFill>
                <a:srgbClr val="044559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6"/>
          <a:srcRect l="692" t="904" r="2011" b="975"/>
          <a:stretch/>
        </p:blipFill>
        <p:spPr>
          <a:xfrm>
            <a:off x="7941313" y="528320"/>
            <a:ext cx="3025751" cy="575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hteck 54">
            <a:extLst>
              <a:ext uri="{FF2B5EF4-FFF2-40B4-BE49-F238E27FC236}">
                <a16:creationId xmlns:a16="http://schemas.microsoft.com/office/drawing/2014/main" xmlns="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323364" y="267580"/>
            <a:ext cx="4250724" cy="6322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de-DE" sz="4000" dirty="0"/>
              <a:t>	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56" y="528320"/>
            <a:ext cx="5125973" cy="447506"/>
          </a:xfrm>
        </p:spPr>
        <p:txBody>
          <a:bodyPr rtlCol="0" anchor="t">
            <a:noAutofit/>
          </a:bodyPr>
          <a:lstStyle/>
          <a:p>
            <a:pPr marL="36900" indent="0" rtl="0">
              <a:buNone/>
            </a:pPr>
            <a:r>
              <a:rPr lang="de-DE" sz="2400" dirty="0">
                <a:solidFill>
                  <a:schemeClr val="tx1"/>
                </a:solidFill>
                <a:effectLst/>
              </a:rPr>
              <a:t>Unsere Lösung: </a:t>
            </a:r>
          </a:p>
        </p:txBody>
      </p:sp>
      <p:sp>
        <p:nvSpPr>
          <p:cNvPr id="6" name="AutoShape 2" descr="https://3c-bap.web.de/mail/client/attachment/thumbnail/tatt0_2---tmai16dbe5a29aaa43fc/800/600;jsessionid=8930CFCB452CB9B83C20F8F86B1B7AE4-n4.bap42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 txBox="1">
            <a:spLocks/>
          </p:cNvSpPr>
          <p:nvPr/>
        </p:nvSpPr>
        <p:spPr>
          <a:xfrm>
            <a:off x="620848" y="1094018"/>
            <a:ext cx="5340234" cy="357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Eine </a:t>
            </a:r>
            <a:r>
              <a:rPr lang="de-DE" sz="2000" dirty="0">
                <a:solidFill>
                  <a:schemeClr val="tx1"/>
                </a:solidFill>
                <a:effectLst/>
              </a:rPr>
              <a:t>unkomplizierte und lokale Aktivitäten App für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Senior*innen</a:t>
            </a:r>
            <a:r>
              <a:rPr lang="de-DE" sz="2400" dirty="0" smtClean="0">
                <a:solidFill>
                  <a:schemeClr val="tx1"/>
                </a:solidFill>
                <a:effectLst/>
              </a:rPr>
              <a:t>:</a:t>
            </a:r>
            <a:endParaRPr lang="de-DE" sz="2000" dirty="0">
              <a:solidFill>
                <a:schemeClr val="tx1"/>
              </a:solidFill>
              <a:effectLst/>
            </a:endParaRPr>
          </a:p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Senior*innen </a:t>
            </a:r>
            <a:r>
              <a:rPr lang="de-DE" sz="2000" dirty="0">
                <a:solidFill>
                  <a:schemeClr val="tx1"/>
                </a:solidFill>
                <a:effectLst/>
              </a:rPr>
              <a:t>können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an Aktivitäten anderer Senior*innen teilnehmen und eigene Aktivitäten erstellen</a:t>
            </a:r>
            <a:endParaRPr lang="de-DE" sz="2000" dirty="0">
              <a:solidFill>
                <a:schemeClr val="tx1"/>
              </a:solidFill>
              <a:effectLst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/>
          <a:srcRect r="553"/>
          <a:stretch/>
        </p:blipFill>
        <p:spPr>
          <a:xfrm>
            <a:off x="7930240" y="528320"/>
            <a:ext cx="3029759" cy="575818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7" y="3390969"/>
            <a:ext cx="2214882" cy="2092961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6"/>
          <a:srcRect l="14399" r="5767"/>
          <a:stretch/>
        </p:blipFill>
        <p:spPr>
          <a:xfrm>
            <a:off x="3279874" y="3390968"/>
            <a:ext cx="2529016" cy="2092961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854347" y="5585253"/>
            <a:ext cx="4954543" cy="288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rgbClr val="044559"/>
                </a:solidFill>
              </a:rPr>
              <a:t>Gemeinsamkeit gegen Einsamkeit</a:t>
            </a:r>
            <a:endParaRPr lang="de-DE" b="1" dirty="0">
              <a:solidFill>
                <a:srgbClr val="044559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4"/>
          <a:srcRect t="86105" r="553"/>
          <a:stretch/>
        </p:blipFill>
        <p:spPr>
          <a:xfrm>
            <a:off x="7930240" y="5486400"/>
            <a:ext cx="3029759" cy="80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6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hteck 54">
            <a:extLst>
              <a:ext uri="{FF2B5EF4-FFF2-40B4-BE49-F238E27FC236}">
                <a16:creationId xmlns:a16="http://schemas.microsoft.com/office/drawing/2014/main" xmlns="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323364" y="267580"/>
            <a:ext cx="4250724" cy="6322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de-DE" sz="4000" dirty="0"/>
              <a:t>	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56" y="528320"/>
            <a:ext cx="5125973" cy="447506"/>
          </a:xfrm>
        </p:spPr>
        <p:txBody>
          <a:bodyPr rtlCol="0" anchor="t">
            <a:noAutofit/>
          </a:bodyPr>
          <a:lstStyle/>
          <a:p>
            <a:pPr marL="36900" indent="0" rtl="0">
              <a:buNone/>
            </a:pPr>
            <a:r>
              <a:rPr lang="de-DE" sz="2400" dirty="0">
                <a:solidFill>
                  <a:schemeClr val="tx1"/>
                </a:solidFill>
                <a:effectLst/>
              </a:rPr>
              <a:t>Unsere Lösung: </a:t>
            </a:r>
          </a:p>
        </p:txBody>
      </p:sp>
      <p:sp>
        <p:nvSpPr>
          <p:cNvPr id="6" name="AutoShape 2" descr="https://3c-bap.web.de/mail/client/attachment/thumbnail/tatt0_2---tmai16dbe5a29aaa43fc/800/600;jsessionid=8930CFCB452CB9B83C20F8F86B1B7AE4-n4.bap42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 txBox="1">
            <a:spLocks/>
          </p:cNvSpPr>
          <p:nvPr/>
        </p:nvSpPr>
        <p:spPr>
          <a:xfrm>
            <a:off x="620848" y="1094018"/>
            <a:ext cx="5340234" cy="357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Eine </a:t>
            </a:r>
            <a:r>
              <a:rPr lang="de-DE" sz="2000" dirty="0">
                <a:solidFill>
                  <a:schemeClr val="tx1"/>
                </a:solidFill>
                <a:effectLst/>
              </a:rPr>
              <a:t>unkomplizierte und lokale Aktivitäten App für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Senior*innen</a:t>
            </a:r>
            <a:r>
              <a:rPr lang="de-DE" sz="2400" dirty="0" smtClean="0">
                <a:solidFill>
                  <a:schemeClr val="tx1"/>
                </a:solidFill>
                <a:effectLst/>
              </a:rPr>
              <a:t>:</a:t>
            </a:r>
            <a:endParaRPr lang="de-DE" sz="2000" dirty="0">
              <a:solidFill>
                <a:schemeClr val="tx1"/>
              </a:solidFill>
              <a:effectLst/>
            </a:endParaRPr>
          </a:p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Senior*innen </a:t>
            </a:r>
            <a:r>
              <a:rPr lang="de-DE" sz="2000" dirty="0">
                <a:solidFill>
                  <a:schemeClr val="tx1"/>
                </a:solidFill>
                <a:effectLst/>
              </a:rPr>
              <a:t>können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an Aktivitäten anderer Senior*innen teilnehmen und eigene Aktivitäten erstellen</a:t>
            </a:r>
            <a:endParaRPr lang="de-DE" sz="2000" dirty="0">
              <a:solidFill>
                <a:schemeClr val="tx1"/>
              </a:solidFill>
              <a:effectLst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l="206" r="630" b="169"/>
          <a:stretch/>
        </p:blipFill>
        <p:spPr>
          <a:xfrm>
            <a:off x="7930240" y="528320"/>
            <a:ext cx="3037635" cy="575818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7" y="3390969"/>
            <a:ext cx="2214882" cy="2092961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6"/>
          <a:srcRect l="14399" r="5767"/>
          <a:stretch/>
        </p:blipFill>
        <p:spPr>
          <a:xfrm>
            <a:off x="3279874" y="3390968"/>
            <a:ext cx="2529016" cy="2092961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854347" y="5585253"/>
            <a:ext cx="4954543" cy="288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rgbClr val="044559"/>
                </a:solidFill>
              </a:rPr>
              <a:t>Gemeinsamkeit gegen Einsamkeit</a:t>
            </a:r>
            <a:endParaRPr lang="de-DE" b="1" dirty="0">
              <a:solidFill>
                <a:srgbClr val="044559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7"/>
          <a:srcRect t="86105" r="553"/>
          <a:stretch/>
        </p:blipFill>
        <p:spPr>
          <a:xfrm>
            <a:off x="7930240" y="5486400"/>
            <a:ext cx="3029759" cy="800101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8"/>
          <a:srcRect l="8970" t="3641" r="3367" b="5450"/>
          <a:stretch/>
        </p:blipFill>
        <p:spPr>
          <a:xfrm>
            <a:off x="6918311" y="719456"/>
            <a:ext cx="876458" cy="1088220"/>
          </a:xfrm>
          <a:prstGeom prst="rect">
            <a:avLst/>
          </a:prstGeom>
        </p:spPr>
      </p:pic>
      <p:cxnSp>
        <p:nvCxnSpPr>
          <p:cNvPr id="7" name="Gerader Verbinder 6"/>
          <p:cNvCxnSpPr/>
          <p:nvPr/>
        </p:nvCxnSpPr>
        <p:spPr>
          <a:xfrm flipH="1" flipV="1">
            <a:off x="7791084" y="1263566"/>
            <a:ext cx="278312" cy="2141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2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hteck 54">
            <a:extLst>
              <a:ext uri="{FF2B5EF4-FFF2-40B4-BE49-F238E27FC236}">
                <a16:creationId xmlns:a16="http://schemas.microsoft.com/office/drawing/2014/main" xmlns="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323364" y="267580"/>
            <a:ext cx="4250724" cy="6322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de-DE" sz="4000" dirty="0"/>
              <a:t>	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56" y="528320"/>
            <a:ext cx="5125973" cy="447506"/>
          </a:xfrm>
        </p:spPr>
        <p:txBody>
          <a:bodyPr rtlCol="0" anchor="t">
            <a:noAutofit/>
          </a:bodyPr>
          <a:lstStyle/>
          <a:p>
            <a:pPr marL="36900" indent="0" rtl="0">
              <a:buNone/>
            </a:pPr>
            <a:r>
              <a:rPr lang="de-DE" sz="2400" dirty="0">
                <a:solidFill>
                  <a:schemeClr val="tx1"/>
                </a:solidFill>
                <a:effectLst/>
              </a:rPr>
              <a:t>Unsere Lösung: </a:t>
            </a:r>
          </a:p>
        </p:txBody>
      </p:sp>
      <p:sp>
        <p:nvSpPr>
          <p:cNvPr id="6" name="AutoShape 2" descr="https://3c-bap.web.de/mail/client/attachment/thumbnail/tatt0_2---tmai16dbe5a29aaa43fc/800/600;jsessionid=8930CFCB452CB9B83C20F8F86B1B7AE4-n4.bap42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 txBox="1">
            <a:spLocks/>
          </p:cNvSpPr>
          <p:nvPr/>
        </p:nvSpPr>
        <p:spPr>
          <a:xfrm>
            <a:off x="620848" y="1094018"/>
            <a:ext cx="5340234" cy="357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Eine </a:t>
            </a:r>
            <a:r>
              <a:rPr lang="de-DE" sz="2000" dirty="0">
                <a:solidFill>
                  <a:schemeClr val="tx1"/>
                </a:solidFill>
                <a:effectLst/>
              </a:rPr>
              <a:t>unkomplizierte und lokale Aktivitäten App für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Senior*innen</a:t>
            </a:r>
            <a:r>
              <a:rPr lang="de-DE" sz="2400" dirty="0" smtClean="0">
                <a:solidFill>
                  <a:schemeClr val="tx1"/>
                </a:solidFill>
                <a:effectLst/>
              </a:rPr>
              <a:t>:</a:t>
            </a:r>
            <a:endParaRPr lang="de-DE" sz="2000" dirty="0">
              <a:solidFill>
                <a:schemeClr val="tx1"/>
              </a:solidFill>
              <a:effectLst/>
            </a:endParaRPr>
          </a:p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Senior*innen </a:t>
            </a:r>
            <a:r>
              <a:rPr lang="de-DE" sz="2000" dirty="0">
                <a:solidFill>
                  <a:schemeClr val="tx1"/>
                </a:solidFill>
                <a:effectLst/>
              </a:rPr>
              <a:t>können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an Aktivitäten anderer Senior*innen teilnehmen und eigene Aktivitäten erstellen</a:t>
            </a:r>
            <a:endParaRPr lang="de-DE" sz="2000" dirty="0">
              <a:solidFill>
                <a:schemeClr val="tx1"/>
              </a:solidFill>
              <a:effectLst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/>
          <a:srcRect r="396"/>
          <a:stretch/>
        </p:blipFill>
        <p:spPr>
          <a:xfrm>
            <a:off x="7930240" y="528320"/>
            <a:ext cx="3022283" cy="575818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7" y="3390969"/>
            <a:ext cx="2214882" cy="2092961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6"/>
          <a:srcRect l="14399" r="5767"/>
          <a:stretch/>
        </p:blipFill>
        <p:spPr>
          <a:xfrm>
            <a:off x="3279874" y="3390968"/>
            <a:ext cx="2529016" cy="2092961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854347" y="5585253"/>
            <a:ext cx="4954543" cy="288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rgbClr val="044559"/>
                </a:solidFill>
              </a:rPr>
              <a:t>Gemeinsamkeit gegen Einsamkeit</a:t>
            </a:r>
            <a:endParaRPr lang="de-DE" b="1" dirty="0">
              <a:solidFill>
                <a:srgbClr val="044559"/>
              </a:solidFill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7"/>
          <a:srcRect t="86105" r="553"/>
          <a:stretch/>
        </p:blipFill>
        <p:spPr>
          <a:xfrm>
            <a:off x="7930240" y="5486400"/>
            <a:ext cx="3029759" cy="80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9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hteck 54">
            <a:extLst>
              <a:ext uri="{FF2B5EF4-FFF2-40B4-BE49-F238E27FC236}">
                <a16:creationId xmlns:a16="http://schemas.microsoft.com/office/drawing/2014/main" xmlns="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7323364" y="267580"/>
            <a:ext cx="4250724" cy="6322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de-DE" sz="4000" dirty="0"/>
              <a:t>	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56" y="528320"/>
            <a:ext cx="5125973" cy="447506"/>
          </a:xfrm>
        </p:spPr>
        <p:txBody>
          <a:bodyPr rtlCol="0" anchor="t">
            <a:noAutofit/>
          </a:bodyPr>
          <a:lstStyle/>
          <a:p>
            <a:pPr marL="36900" indent="0" rtl="0">
              <a:buNone/>
            </a:pPr>
            <a:r>
              <a:rPr lang="de-DE" sz="2400" dirty="0">
                <a:solidFill>
                  <a:schemeClr val="tx1"/>
                </a:solidFill>
                <a:effectLst/>
              </a:rPr>
              <a:t>Unsere Lösung: </a:t>
            </a:r>
          </a:p>
        </p:txBody>
      </p:sp>
      <p:sp>
        <p:nvSpPr>
          <p:cNvPr id="6" name="AutoShape 2" descr="https://3c-bap.web.de/mail/client/attachment/thumbnail/tatt0_2---tmai16dbe5a29aaa43fc/800/600;jsessionid=8930CFCB452CB9B83C20F8F86B1B7AE4-n4.bap42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 txBox="1">
            <a:spLocks/>
          </p:cNvSpPr>
          <p:nvPr/>
        </p:nvSpPr>
        <p:spPr>
          <a:xfrm>
            <a:off x="620848" y="1094018"/>
            <a:ext cx="5340234" cy="35718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Eine </a:t>
            </a:r>
            <a:r>
              <a:rPr lang="de-DE" sz="2000" dirty="0">
                <a:solidFill>
                  <a:schemeClr val="tx1"/>
                </a:solidFill>
                <a:effectLst/>
              </a:rPr>
              <a:t>unkomplizierte und lokale Aktivitäten App für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Senior*innen</a:t>
            </a:r>
            <a:r>
              <a:rPr lang="de-DE" sz="2400" dirty="0" smtClean="0">
                <a:solidFill>
                  <a:schemeClr val="tx1"/>
                </a:solidFill>
                <a:effectLst/>
              </a:rPr>
              <a:t>:</a:t>
            </a:r>
            <a:endParaRPr lang="de-DE" sz="2000" dirty="0">
              <a:solidFill>
                <a:schemeClr val="tx1"/>
              </a:solidFill>
              <a:effectLst/>
            </a:endParaRPr>
          </a:p>
          <a:p>
            <a:r>
              <a:rPr lang="de-DE" sz="2000" dirty="0" smtClean="0">
                <a:solidFill>
                  <a:schemeClr val="tx1"/>
                </a:solidFill>
                <a:effectLst/>
              </a:rPr>
              <a:t>Senior*innen </a:t>
            </a:r>
            <a:r>
              <a:rPr lang="de-DE" sz="2000" dirty="0">
                <a:solidFill>
                  <a:schemeClr val="tx1"/>
                </a:solidFill>
                <a:effectLst/>
              </a:rPr>
              <a:t>können </a:t>
            </a:r>
            <a:r>
              <a:rPr lang="de-DE" sz="2000" dirty="0" smtClean="0">
                <a:solidFill>
                  <a:schemeClr val="tx1"/>
                </a:solidFill>
                <a:effectLst/>
              </a:rPr>
              <a:t>an Aktivitäten anderer Senior*innen teilnehmen und eigene Aktivitäten erstellen</a:t>
            </a:r>
            <a:endParaRPr lang="de-DE" sz="2000" dirty="0">
              <a:solidFill>
                <a:schemeClr val="tx1"/>
              </a:solidFill>
              <a:effectLst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t="-1" r="573" b="316"/>
          <a:stretch/>
        </p:blipFill>
        <p:spPr>
          <a:xfrm>
            <a:off x="7930240" y="528321"/>
            <a:ext cx="3041499" cy="575818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7" y="3390969"/>
            <a:ext cx="2214882" cy="209296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6"/>
          <a:srcRect l="14399" r="5767"/>
          <a:stretch/>
        </p:blipFill>
        <p:spPr>
          <a:xfrm>
            <a:off x="3279874" y="3390968"/>
            <a:ext cx="2529016" cy="209296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854347" y="5585253"/>
            <a:ext cx="4954543" cy="2883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rgbClr val="044559"/>
                </a:solidFill>
              </a:rPr>
              <a:t>Gemeinsamkeit gegen Einsamkeit</a:t>
            </a:r>
            <a:endParaRPr lang="de-DE" b="1" dirty="0">
              <a:solidFill>
                <a:srgbClr val="044559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5945" y="5368283"/>
            <a:ext cx="3468131" cy="106268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8"/>
          <a:srcRect t="86105" r="553"/>
          <a:stretch/>
        </p:blipFill>
        <p:spPr>
          <a:xfrm>
            <a:off x="7930240" y="5486400"/>
            <a:ext cx="3029759" cy="80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4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08_TF55705232.potx" id="{C2693DD5-6559-4F60-BB71-3DF0B32289E4}" vid="{FE5FC937-8F54-4BE4-8F9D-44E1A9D18C6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{25972DD2-7CB2-42B5-974D-017F9D583B27}tf55705232_win32</Template>
  <TotalTime>0</TotalTime>
  <Words>229</Words>
  <Application>Microsoft Office PowerPoint</Application>
  <PresentationFormat>Breitbild</PresentationFormat>
  <Paragraphs>46</Paragraphs>
  <Slides>8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Calibri</vt:lpstr>
      <vt:lpstr>Goudy Old Style</vt:lpstr>
      <vt:lpstr>Trebuchet MS</vt:lpstr>
      <vt:lpstr>Wingdings 2</vt:lpstr>
      <vt:lpstr>SlateVTI</vt:lpstr>
      <vt:lpstr>PowerPoint-Präsentation</vt:lpstr>
      <vt:lpstr> </vt:lpstr>
      <vt:lpstr> </vt:lpstr>
      <vt:lpstr> </vt:lpstr>
      <vt:lpstr> </vt:lpstr>
      <vt:lpstr> </vt:lpstr>
      <vt:lpstr> </vt:lpstr>
      <vt:lpstr>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Katharina Obergöker</dc:creator>
  <cp:lastModifiedBy>Alexander Lang</cp:lastModifiedBy>
  <cp:revision>30</cp:revision>
  <dcterms:created xsi:type="dcterms:W3CDTF">2022-03-12T15:13:05Z</dcterms:created>
  <dcterms:modified xsi:type="dcterms:W3CDTF">2022-03-13T10:46:40Z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